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7"/>
  </p:notesMasterIdLst>
  <p:sldIdLst>
    <p:sldId id="278" r:id="rId3"/>
    <p:sldId id="298" r:id="rId4"/>
    <p:sldId id="300" r:id="rId5"/>
    <p:sldId id="351" r:id="rId6"/>
    <p:sldId id="313" r:id="rId7"/>
    <p:sldId id="352" r:id="rId8"/>
    <p:sldId id="353" r:id="rId9"/>
    <p:sldId id="357" r:id="rId10"/>
    <p:sldId id="360" r:id="rId11"/>
    <p:sldId id="356" r:id="rId12"/>
    <p:sldId id="358" r:id="rId13"/>
    <p:sldId id="354" r:id="rId14"/>
    <p:sldId id="328" r:id="rId15"/>
    <p:sldId id="35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AE"/>
    <a:srgbClr val="CC9C53"/>
    <a:srgbClr val="064089"/>
    <a:srgbClr val="FC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850" autoAdjust="0"/>
  </p:normalViewPr>
  <p:slideViewPr>
    <p:cSldViewPr snapToGrid="0" showGuides="1">
      <p:cViewPr varScale="1">
        <p:scale>
          <a:sx n="62" d="100"/>
          <a:sy n="62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AD20A-4397-42D2-B4BF-785CA14234A2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96C3D-27FB-4F40-B6C7-7D78C929D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98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0530DA-F221-4FEC-B269-F6AF22E94222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96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60177-7B48-4B14-B71B-5D6C72683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4EADF6-1D22-4B9D-BAFC-00E15AE0F40B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8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66 0.127778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6 -0.127778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797FB6D-89CD-4D9E-90AC-0C6CC2D6B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AA58D1-38BB-49AD-8A7F-62C322F83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035A93D-0280-4933-ACA0-F1082EC90C87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41AC0C-7AA8-46DE-876A-7559745E8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8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2/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3B06E4-7AAA-4010-B6C8-94E99F9F6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B1BCDB-C9DE-413F-BF8C-F3ED0D69DD1D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6A637-361C-4280-ABDF-92D2A731D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22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6F0A59-FBBA-4DAB-8BD2-53F308D20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103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8F47D6-F9C4-46F2-973E-BBACE1E25B33}"/>
              </a:ext>
            </a:extLst>
          </p:cNvPr>
          <p:cNvSpPr/>
          <p:nvPr userDrawn="1"/>
        </p:nvSpPr>
        <p:spPr>
          <a:xfrm>
            <a:off x="4054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9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6B52B72-AA27-4752-9EDD-4DA2A882AC8B}"/>
              </a:ext>
            </a:extLst>
          </p:cNvPr>
          <p:cNvSpPr/>
          <p:nvPr userDrawn="1"/>
        </p:nvSpPr>
        <p:spPr>
          <a:xfrm>
            <a:off x="-1048961" y="-9611736"/>
            <a:ext cx="14289922" cy="14289922"/>
          </a:xfrm>
          <a:prstGeom prst="ellipse">
            <a:avLst/>
          </a:prstGeom>
          <a:solidFill>
            <a:srgbClr val="002060">
              <a:alpha val="4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E33218-CA4E-4772-9295-03F1E0A66971}"/>
              </a:ext>
            </a:extLst>
          </p:cNvPr>
          <p:cNvSpPr/>
          <p:nvPr userDrawn="1"/>
        </p:nvSpPr>
        <p:spPr>
          <a:xfrm>
            <a:off x="-792480" y="-9355255"/>
            <a:ext cx="13776960" cy="13776960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062460CE-E819-409F-BAB9-351C1EDACE1A}"/>
              </a:ext>
            </a:extLst>
          </p:cNvPr>
          <p:cNvSpPr/>
          <p:nvPr userDrawn="1"/>
        </p:nvSpPr>
        <p:spPr>
          <a:xfrm>
            <a:off x="0" y="0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blipFill dpi="0" rotWithShape="1">
            <a:blip r:embed="rId2"/>
            <a:srcRect/>
            <a:tile tx="0" ty="-51435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2C251AFD-DCE1-423E-B004-2EB90E200B89}"/>
              </a:ext>
            </a:extLst>
          </p:cNvPr>
          <p:cNvSpPr/>
          <p:nvPr userDrawn="1"/>
        </p:nvSpPr>
        <p:spPr>
          <a:xfrm>
            <a:off x="-1" y="3516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gradFill flip="none" rotWithShape="1">
            <a:gsLst>
              <a:gs pos="50000">
                <a:srgbClr val="002060">
                  <a:alpha val="70000"/>
                </a:srgbClr>
              </a:gs>
              <a:gs pos="0">
                <a:srgbClr val="002060">
                  <a:alpha val="80000"/>
                </a:srgbClr>
              </a:gs>
              <a:gs pos="100000">
                <a:srgbClr val="002060">
                  <a:alpha val="6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76270DDC-1D3F-41D6-82E2-FE6B86F70428}"/>
              </a:ext>
            </a:extLst>
          </p:cNvPr>
          <p:cNvSpPr/>
          <p:nvPr userDrawn="1"/>
        </p:nvSpPr>
        <p:spPr>
          <a:xfrm>
            <a:off x="-1728788" y="-10291563"/>
            <a:ext cx="15649576" cy="15649576"/>
          </a:xfrm>
          <a:prstGeom prst="arc">
            <a:avLst>
              <a:gd name="adj1" fmla="val 2228558"/>
              <a:gd name="adj2" fmla="val 8649566"/>
            </a:avLst>
          </a:prstGeom>
          <a:noFill/>
          <a:ln w="19050">
            <a:solidFill>
              <a:srgbClr val="00206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9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91B904E-1B1E-4CA1-AB74-71210DE4E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5" r="15471" b="44042"/>
          <a:stretch/>
        </p:blipFill>
        <p:spPr>
          <a:xfrm>
            <a:off x="4632000" y="1"/>
            <a:ext cx="7560000" cy="12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763D00-E512-4F76-B6C4-64D1722654C4}"/>
              </a:ext>
            </a:extLst>
          </p:cNvPr>
          <p:cNvSpPr/>
          <p:nvPr userDrawn="1"/>
        </p:nvSpPr>
        <p:spPr>
          <a:xfrm>
            <a:off x="0" y="0"/>
            <a:ext cx="12187946" cy="1260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80000"/>
                </a:srgbClr>
              </a:gs>
              <a:gs pos="0">
                <a:srgbClr val="002060">
                  <a:alpha val="70000"/>
                </a:srgbClr>
              </a:gs>
              <a:gs pos="50000">
                <a:srgbClr val="002060"/>
              </a:gs>
              <a:gs pos="75000">
                <a:srgbClr val="00206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402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7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8577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77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49" r:id="rId4"/>
    <p:sldLayoutId id="2147483651" r:id="rId5"/>
    <p:sldLayoutId id="2147483652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4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7F355-9184-40C8-8865-2CCDA7CEB7FC}"/>
              </a:ext>
            </a:extLst>
          </p:cNvPr>
          <p:cNvSpPr/>
          <p:nvPr/>
        </p:nvSpPr>
        <p:spPr>
          <a:xfrm>
            <a:off x="172720" y="2150922"/>
            <a:ext cx="11856720" cy="419558"/>
          </a:xfrm>
          <a:prstGeom prst="rect">
            <a:avLst/>
          </a:prstGeom>
          <a:solidFill>
            <a:srgbClr val="CC9C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8FAF16-9DED-49F5-948E-CD72A0E97903}"/>
              </a:ext>
            </a:extLst>
          </p:cNvPr>
          <p:cNvSpPr txBox="1"/>
          <p:nvPr/>
        </p:nvSpPr>
        <p:spPr>
          <a:xfrm>
            <a:off x="0" y="123507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Lesson 4 ADC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9DA8A-4B2F-4AF7-9CA9-635259152DF0}"/>
              </a:ext>
            </a:extLst>
          </p:cNvPr>
          <p:cNvSpPr txBox="1"/>
          <p:nvPr/>
        </p:nvSpPr>
        <p:spPr>
          <a:xfrm>
            <a:off x="7112000" y="2951946"/>
            <a:ext cx="477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任课教师：刘昱朗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yulangliu@hotmail.com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5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FB4CE-1AC5-42C4-AFFE-A338EC2D36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Digital Signal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C5F3A2-B5F6-46D9-ACDD-56E4BDFE20D1}"/>
              </a:ext>
            </a:extLst>
          </p:cNvPr>
          <p:cNvSpPr/>
          <p:nvPr/>
        </p:nvSpPr>
        <p:spPr>
          <a:xfrm>
            <a:off x="838200" y="1262134"/>
            <a:ext cx="1061320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Noise Immunity</a:t>
            </a:r>
            <a:endParaRPr lang="en-US" altLang="zh-CN" sz="28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AAD8E9-AC7D-4562-A8E3-7B9505B90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3165"/>
            <a:ext cx="10359689" cy="43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FB4CE-1AC5-42C4-AFFE-A338EC2D36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Digital Signal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C5F3A2-B5F6-46D9-ACDD-56E4BDFE20D1}"/>
              </a:ext>
            </a:extLst>
          </p:cNvPr>
          <p:cNvSpPr/>
          <p:nvPr/>
        </p:nvSpPr>
        <p:spPr>
          <a:xfrm>
            <a:off x="838200" y="1262134"/>
            <a:ext cx="1061320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Multiplexing: 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signals are better suited than analog signals for processing and combining using a technique multiplexing.</a:t>
            </a:r>
          </a:p>
          <a:p>
            <a:pPr marL="457200" lvl="0" indent="-457200" algn="just" eaLnBrk="0" fontAlgn="base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Easy to Store: </a:t>
            </a:r>
            <a:r>
              <a:rPr lang="zh-CN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is simple to store digital signals than analog signals.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 algn="just" eaLnBrk="0" fontAlgn="base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Transmission errors can be detected easily: 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transmission errors can be detected and corrected more easily and accurately than is possible with analog signals.</a:t>
            </a:r>
          </a:p>
        </p:txBody>
      </p:sp>
    </p:spTree>
    <p:extLst>
      <p:ext uri="{BB962C8B-B14F-4D97-AF65-F5344CB8AC3E}">
        <p14:creationId xmlns:p14="http://schemas.microsoft.com/office/powerpoint/2010/main" val="178756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09C66E-B8A9-45A3-BE2F-B98964C6F7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Analog-to-Digital Converter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A7862B-F49A-47DE-ADE2-B4175FF546E4}"/>
              </a:ext>
            </a:extLst>
          </p:cNvPr>
          <p:cNvSpPr/>
          <p:nvPr/>
        </p:nvSpPr>
        <p:spPr>
          <a:xfrm>
            <a:off x="838200" y="1262134"/>
            <a:ext cx="1061320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Resistant to additive Noise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Digital transmission systems are more resistant to analog system to additive noise because they use signal regeneration rather than signal amplification. 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035E59-3689-46FE-9AD0-96C26F287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76" y="3047194"/>
            <a:ext cx="6380252" cy="38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C50928-2496-41EA-9B64-C3C1481EE49F}"/>
              </a:ext>
            </a:extLst>
          </p:cNvPr>
          <p:cNvSpPr txBox="1">
            <a:spLocks/>
          </p:cNvSpPr>
          <p:nvPr/>
        </p:nvSpPr>
        <p:spPr>
          <a:xfrm>
            <a:off x="538480" y="1474931"/>
            <a:ext cx="11653520" cy="5017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LSB (least significant bit)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最低有效位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voltage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参考电压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sampling rate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full scale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满量程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FFT abbr. Fast Fourier Transform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快速傅里叶变换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resolution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interpolation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Structures and Sentences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0C690-2901-4680-A95B-A2D5C9618BC6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1112177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we were to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digitally filter this sampled signal, we could remove approximately ¾ of the noise,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increasing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 SNR by a factor of 4 or 6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假如我们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对采样后的信号做数字滤波，我们就可以去掉约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3/4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的噪声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，从而将信噪比提高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4-6dB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451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59B67-F493-41BC-B20B-08584203AF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78464A-6B6F-4E59-919F-1423BFB176D6}"/>
              </a:ext>
            </a:extLst>
          </p:cNvPr>
          <p:cNvSpPr txBox="1">
            <a:spLocks/>
          </p:cNvSpPr>
          <p:nvPr/>
        </p:nvSpPr>
        <p:spPr>
          <a:xfrm>
            <a:off x="934720" y="1325880"/>
            <a:ext cx="11043920" cy="540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 </a:t>
            </a: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Analog signal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模拟信号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数字信号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7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(Analog-to-digital converter)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模数转换器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</p:spTree>
    <p:extLst>
      <p:ext uri="{BB962C8B-B14F-4D97-AF65-F5344CB8AC3E}">
        <p14:creationId xmlns:p14="http://schemas.microsoft.com/office/powerpoint/2010/main" val="22576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Analog signal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704EA4-372E-422F-9323-58555A60DA64}"/>
              </a:ext>
            </a:extLst>
          </p:cNvPr>
          <p:cNvSpPr txBox="1">
            <a:spLocks/>
          </p:cNvSpPr>
          <p:nvPr/>
        </p:nvSpPr>
        <p:spPr>
          <a:xfrm>
            <a:off x="457200" y="1404995"/>
            <a:ext cx="10977937" cy="1193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analog signal is a continuous signal that contains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time-varying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quantities. 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B8135B-4022-4174-B237-F19869149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45" y="2486346"/>
            <a:ext cx="5423426" cy="43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Analog signal</a:t>
            </a:r>
          </a:p>
        </p:txBody>
      </p:sp>
      <p:pic>
        <p:nvPicPr>
          <p:cNvPr id="5" name="Picture 2" descr="Image result for electromagnetic wave and acoustic wave">
            <a:extLst>
              <a:ext uri="{FF2B5EF4-FFF2-40B4-BE49-F238E27FC236}">
                <a16:creationId xmlns:a16="http://schemas.microsoft.com/office/drawing/2014/main" id="{629483D5-7149-41E9-B44E-A78DDF385A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975" y="2321960"/>
            <a:ext cx="6174049" cy="453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C2E820-3F61-428F-9009-558CC21E2C55}"/>
              </a:ext>
            </a:extLst>
          </p:cNvPr>
          <p:cNvSpPr txBox="1">
            <a:spLocks/>
          </p:cNvSpPr>
          <p:nvPr/>
        </p:nvSpPr>
        <p:spPr>
          <a:xfrm>
            <a:off x="457200" y="1404995"/>
            <a:ext cx="10977937" cy="1193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analog signal is a continuous signal that contains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time-varying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quantities. 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01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5F6AC06C-BA92-4CCC-9809-A0DC7639CE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EE7A6F-E45A-4A7C-99AB-2C4D8A92585B}"/>
              </a:ext>
            </a:extLst>
          </p:cNvPr>
          <p:cNvSpPr/>
          <p:nvPr/>
        </p:nvSpPr>
        <p:spPr>
          <a:xfrm>
            <a:off x="931523" y="1451696"/>
            <a:ext cx="108221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 digital signal refers to an electrical signal that is converted into a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 of bits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606625-B9E0-4EA3-9884-B0401643E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85" y="2405803"/>
            <a:ext cx="733923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1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1080F-5C5B-462F-8AA1-0F7F133047C7}"/>
              </a:ext>
            </a:extLst>
          </p:cNvPr>
          <p:cNvSpPr txBox="1">
            <a:spLocks/>
          </p:cNvSpPr>
          <p:nvPr/>
        </p:nvSpPr>
        <p:spPr>
          <a:xfrm>
            <a:off x="1981200" y="156661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 is a system that converts an analog signal, such as a sound picked up by a microphone or light entering a digital camera, into a digital signal. 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23BAC27-404F-4142-8510-4FF19A95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3553" y="1652426"/>
            <a:ext cx="7404895" cy="233838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309C66E-B8A9-45A3-BE2F-B98964C6F7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Analog-to-Digital Converter</a:t>
            </a:r>
          </a:p>
        </p:txBody>
      </p:sp>
    </p:spTree>
    <p:extLst>
      <p:ext uri="{BB962C8B-B14F-4D97-AF65-F5344CB8AC3E}">
        <p14:creationId xmlns:p14="http://schemas.microsoft.com/office/powerpoint/2010/main" val="29968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09C66E-B8A9-45A3-BE2F-B98964C6F7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Analog-to-Digital Converter</a:t>
            </a:r>
          </a:p>
        </p:txBody>
      </p:sp>
    </p:spTree>
    <p:extLst>
      <p:ext uri="{BB962C8B-B14F-4D97-AF65-F5344CB8AC3E}">
        <p14:creationId xmlns:p14="http://schemas.microsoft.com/office/powerpoint/2010/main" val="229621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309C66E-B8A9-45A3-BE2F-B98964C6F7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Analog-to-Digital Converter</a:t>
            </a:r>
          </a:p>
        </p:txBody>
      </p:sp>
    </p:spTree>
    <p:extLst>
      <p:ext uri="{BB962C8B-B14F-4D97-AF65-F5344CB8AC3E}">
        <p14:creationId xmlns:p14="http://schemas.microsoft.com/office/powerpoint/2010/main" val="7314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A4BB2-D14A-456D-9903-787D27279A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7757A1-6259-403E-92BD-CECE3F02332F}"/>
              </a:ext>
            </a:extLst>
          </p:cNvPr>
          <p:cNvSpPr txBox="1"/>
          <p:nvPr/>
        </p:nvSpPr>
        <p:spPr>
          <a:xfrm>
            <a:off x="986318" y="1434804"/>
            <a:ext cx="896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MP3 file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B9DC6D-B1F3-43DE-99B7-E7401D0FC6C5}"/>
              </a:ext>
            </a:extLst>
          </p:cNvPr>
          <p:cNvSpPr txBox="1"/>
          <p:nvPr/>
        </p:nvSpPr>
        <p:spPr>
          <a:xfrm>
            <a:off x="986318" y="2322498"/>
            <a:ext cx="9411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show what is an MP3 file</a:t>
            </a: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5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319</Words>
  <Application>Microsoft Office PowerPoint</Application>
  <PresentationFormat>宽屏</PresentationFormat>
  <Paragraphs>49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等线</vt:lpstr>
      <vt:lpstr>黑体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 Yulang</cp:lastModifiedBy>
  <cp:revision>415</cp:revision>
  <dcterms:created xsi:type="dcterms:W3CDTF">2019-03-27T07:16:23Z</dcterms:created>
  <dcterms:modified xsi:type="dcterms:W3CDTF">2019-11-04T12:14:04Z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2019-04-12T10:11:56.7320120Z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fcee90d4-c24c-4b20-9bba-57853b7e4a6e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